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8" r:id="rId2"/>
    <p:sldId id="317" r:id="rId3"/>
    <p:sldId id="316" r:id="rId4"/>
    <p:sldId id="307" r:id="rId5"/>
    <p:sldId id="315" r:id="rId6"/>
    <p:sldId id="303" r:id="rId7"/>
    <p:sldId id="300" r:id="rId8"/>
    <p:sldId id="314" r:id="rId9"/>
    <p:sldId id="3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47"/>
    <p:restoredTop sz="86385"/>
  </p:normalViewPr>
  <p:slideViewPr>
    <p:cSldViewPr snapToGrid="0" snapToObjects="1">
      <p:cViewPr>
        <p:scale>
          <a:sx n="70" d="100"/>
          <a:sy n="70" d="100"/>
        </p:scale>
        <p:origin x="1048" y="10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4E21-551E-F24B-BF85-4394579D2CA9}" type="datetimeFigureOut">
              <a:rPr kumimoji="1" lang="zh-CN" altLang="en-US" smtClean="0"/>
              <a:t>2018/11/30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4AB2E-B17D-5349-B5E4-3045C594432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375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2018/11/30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92701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5300" dirty="0" smtClean="0">
                <a:latin typeface="Microsoft YaHei" charset="-122"/>
                <a:ea typeface="Microsoft YaHei" charset="-122"/>
                <a:cs typeface="Microsoft YaHei" charset="-122"/>
              </a:rPr>
              <a:t>逾越节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850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5701"/>
            <a:ext cx="10515600" cy="2806700"/>
          </a:xfrm>
        </p:spPr>
        <p:txBody>
          <a:bodyPr>
            <a:normAutofit/>
          </a:bodyPr>
          <a:lstStyle/>
          <a:p>
            <a:pPr algn="just"/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节期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逾越节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酵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40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（传道书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1-11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凡事都有定期，天下万务都有定时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生有时，死有时；栽种有时，拔出所栽种的也有时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杀戮有时，医治有时；拆毁有时，建造有时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哭有时，笑有时；哀恸有时，跳舞有时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抛掷石头有时，堆聚石头有时；怀抱有时，不怀抱有时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寻找有时，失落有时；保守有时，舍弃有时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撕裂有时，缝补有时；静默有时，言语有时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喜爱有时，恨恶有时；争战有时，和好有时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这样看来，做事的人在他的劳碌上有什么益处呢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？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我见　神叫世人劳苦，使他们在其中受经练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神造万物，各按其时成为美好，又将永生安置在世人心里。然而　神从始至终的作为，人不能参透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节期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502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犹太节期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1800" b="1" dirty="0" smtClean="0">
                <a:latin typeface="Microsoft YaHei" charset="-122"/>
                <a:ea typeface="Microsoft YaHei" charset="-122"/>
                <a:cs typeface="Microsoft YaHei" charset="-122"/>
              </a:rPr>
              <a:t>逾越节</a:t>
            </a:r>
            <a:endParaRPr lang="en-US" altLang="zh-CN" sz="1800" b="1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b="1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1800" b="1" dirty="0" smtClean="0">
                <a:latin typeface="Microsoft YaHei" charset="-122"/>
                <a:ea typeface="Microsoft YaHei" charset="-122"/>
                <a:cs typeface="Microsoft YaHei" charset="-122"/>
              </a:rPr>
              <a:t>除酵节 </a:t>
            </a:r>
            <a:endParaRPr lang="en-US" altLang="zh-CN" sz="1800" b="1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五旬节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吹角节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赎罪日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住棚节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修殿节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普珥日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200" dirty="0" smtClean="0">
                <a:latin typeface="Microsoft YaHei" charset="-122"/>
                <a:ea typeface="Microsoft YaHei" charset="-122"/>
                <a:cs typeface="Microsoft YaHei" charset="-122"/>
              </a:rPr>
              <a:t>四福音书</a:t>
            </a:r>
            <a:r>
              <a:rPr lang="en-US" altLang="zh-CN" sz="2200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z="2200" dirty="0" smtClean="0">
                <a:latin typeface="Microsoft YaHei" charset="-122"/>
                <a:ea typeface="Microsoft YaHei" charset="-122"/>
                <a:cs typeface="Microsoft YaHei" charset="-122"/>
              </a:rPr>
              <a:t>节期</a:t>
            </a:r>
            <a:endParaRPr lang="en-US" altLang="zh-CN" sz="2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228600" lvl="1">
              <a:spcBef>
                <a:spcPts val="1000"/>
              </a:spcBef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教会年历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节期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851992"/>
              </p:ext>
            </p:extLst>
          </p:nvPr>
        </p:nvGraphicFramePr>
        <p:xfrm>
          <a:off x="2540000" y="2527300"/>
          <a:ext cx="4537075" cy="40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19075"/>
                <a:gridCol w="254000"/>
                <a:gridCol w="254000"/>
                <a:gridCol w="254000"/>
                <a:gridCol w="254000"/>
              </a:tblGrid>
              <a:tr h="2032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s-IS" sz="1200" u="none" strike="noStrike">
                          <a:effectLst/>
                        </a:rPr>
                        <a:t>13</a:t>
                      </a:r>
                      <a:endParaRPr lang="is-I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</a:rPr>
                        <a:t>14</a:t>
                      </a:r>
                      <a:endParaRPr lang="en-US" altLang="zh-CN" sz="1200" b="0" i="0" u="none" strike="noStrike" dirty="0">
                        <a:solidFill>
                          <a:srgbClr val="FF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</a:rPr>
                        <a:t>15</a:t>
                      </a:r>
                      <a:endParaRPr lang="en-US" altLang="zh-CN" sz="1200" b="0" i="0" u="none" strike="noStrike" dirty="0">
                        <a:solidFill>
                          <a:srgbClr val="FF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</a:rPr>
                        <a:t>16</a:t>
                      </a:r>
                      <a:endParaRPr lang="en-US" altLang="zh-CN" sz="1200" b="0" i="0" u="none" strike="noStrike" dirty="0">
                        <a:solidFill>
                          <a:srgbClr val="FF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</a:rPr>
                        <a:t>17</a:t>
                      </a:r>
                      <a:endParaRPr lang="en-US" altLang="zh-CN" sz="1200" b="0" i="0" u="none" strike="noStrike" dirty="0">
                        <a:solidFill>
                          <a:srgbClr val="FF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i-FI" sz="1200" u="none" strike="noStrike" dirty="0">
                          <a:effectLst/>
                        </a:rPr>
                        <a:t>18</a:t>
                      </a:r>
                      <a:endParaRPr lang="fi-FI" sz="1200" b="0" i="0" u="none" strike="noStrike" dirty="0">
                        <a:solidFill>
                          <a:srgbClr val="FF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</a:rPr>
                        <a:t>19</a:t>
                      </a:r>
                      <a:endParaRPr lang="en-US" altLang="zh-CN" sz="1200" b="0" i="0" u="none" strike="noStrike" dirty="0">
                        <a:solidFill>
                          <a:srgbClr val="FF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s-IS" sz="1200" u="none" strike="noStrike" dirty="0">
                          <a:effectLst/>
                        </a:rPr>
                        <a:t>20</a:t>
                      </a:r>
                      <a:endParaRPr lang="is-IS" sz="1200" b="0" i="0" u="none" strike="noStrike" dirty="0">
                        <a:solidFill>
                          <a:srgbClr val="FF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>
                          <a:effectLst/>
                        </a:rPr>
                        <a:t>　</a:t>
                      </a:r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200" u="none" strike="noStrike" dirty="0">
                          <a:effectLst/>
                        </a:rPr>
                        <a:t>　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DengXian" charset="-122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73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我们一生的年日是七十岁，若是强壮可到八十岁；但其中所矜夸的不过是劳苦愁烦，转眼成空，我们便如飞而去。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谁晓得你怒气的权势？谁按着你该受的敬畏晓得你的忿怒呢？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求你指教我们怎样数算自己的日子，好叫我们得着智慧的心。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（诗篇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90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10-12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节期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056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逾越节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预表耶稣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救赎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按着律法，凡物差不多都是用血洁净的，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若不流血，罪就不得赦免了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。（希伯来书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1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-7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我们若在光明中行，如同　神在光明中，就彼此相交，他儿子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耶稣的血也洗净我们一切的罪。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我们若说自己无罪，便是自欺，真理不在我们心里了；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我们若认自己的罪，　神是信实的，是公义的，必要赦免我们的罪，洗净我们一切的不义。（约翰一书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7-9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1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-18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你们得赎、脱去你们祖宗所传流虚妄的行为，不是凭着能坏的金银等物，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乃是</a:t>
            </a:r>
            <a:r>
              <a:rPr lang="zh-CN" altLang="en-US" sz="1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凭着基督的宝血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，如同无瑕疵、无玷污的羔羊之血。（彼得前书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18-19</a:t>
            </a:r>
            <a:r>
              <a:rPr lang="zh-CN" altLang="en-US" sz="1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同在，保守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-51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我是从天上降下来生命的粮；人若吃这粮，就必永远活着。我所要赐的粮，就是我的肉，为世人之生命所赐的。”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52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因此，犹太人彼此争论说：“这个人怎能把他的肉给我们吃呢？”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53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耶稣说：“我实实在在地告诉你们：你们若不吃人子的肉，不喝人子的血，就没有生命在你们里面。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54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吃我肉喝我血的人就有永生，在末日我要叫他复活。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55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我的肉真是可吃的，我的血真是可喝的。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56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吃我肉、喝我血的人常在我里面，我也常在他里面。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57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永活的父怎样差我来，我又因父活着；照样，吃我肉的人也要因我活着。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58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这就是从天上降下来的粮。吃这粮的人，就永远活着，不像你们的祖宗吃过吗哪还是死了。” （约翰福音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600" dirty="0">
                <a:latin typeface="Microsoft YaHei" charset="-122"/>
                <a:ea typeface="Microsoft YaHei" charset="-122"/>
                <a:cs typeface="Microsoft YaHei" charset="-122"/>
              </a:rPr>
              <a:t>51-58</a:t>
            </a:r>
            <a:r>
              <a:rPr lang="zh-CN" altLang="en-US" sz="1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1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圣餐礼</a:t>
            </a:r>
            <a:endParaRPr lang="en-US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338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耗时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他们用埃及带出来的生面烤成无酵饼，这生面原没有发起，因为他们被催逼离开埃及，不能耽延，也没有为自己预备什么食物。（出埃及记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你吃这祭的时候，不可和有酵的饼一同吃；七日之内，你要吃无酵饼，就是困苦饼，因为你是急急忙忙从埃及地出来的，好使你一生的年日都可以记念你从埃及地出来的日子。（申命记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假，虚空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诚实，真理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你们这自夸是不好的，岂不知一点面酵能使全团发起来吗？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你们既是无酵的面，应当把旧酵除净，好使你们成为新团；因为我们逾越节的羔羊基督，已经被杀献祭了。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所以我们守这节不可用旧酵，也不可用恶毒（或作“阴毒”）、邪恶的酵，只用诚实真正的无酵饼。（格林多前书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6-8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酵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091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发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（格林多前书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6-8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这样的劝导不是出于那召你们的。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一点面酵能使全团都发起来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我在主里很信你们必不怀别样的心，但搅扰你们的，无论是谁，必担当他的罪名！（加拉太书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8-10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耶稣对他们说：“你们要谨慎，防备法利赛人和撒都该人的酵。” 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...12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门徒这才晓得他说的，不是叫他们防备饼的酵，乃是防备法利赛人和撒都该人的教训。（马太福音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6-12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他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耶稣）又设个比喻对他们说：“天国好像一粒芥菜种，有人拿去种在田里。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这原是百种里最小的，等到长起来，却比各样的菜都大，且成了树，天上的飞鸟来宿在它的枝上。”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他又对他们讲个比喻说：“</a:t>
            </a:r>
            <a:r>
              <a:rPr lang="zh-CN" altLang="en-US" sz="1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天国好像面酵，有妇人拿来，藏在三斗面里，直等全团都发起来。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这都是耶稣用比喻对众人说的话；若不用比喻，就不对他们说什么。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这是要应验先知的话，说：“我要开口用比喻，把创世以来所隐藏的事发明出来。”（马太福音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31-35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使徒对主说：“求主加增我们的信心。”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主说：“你们若有信心像一粒芥菜种，就是对这棵桑树说：‘你要拔起根来，栽在海里’，它也必听从你们。（路加福音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1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800" dirty="0">
                <a:latin typeface="Microsoft YaHei" charset="-122"/>
                <a:ea typeface="Microsoft YaHei" charset="-122"/>
                <a:cs typeface="Microsoft YaHei" charset="-122"/>
              </a:rPr>
              <a:t>5-6</a:t>
            </a:r>
            <a:r>
              <a:rPr lang="zh-CN" altLang="en-US" sz="1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200" dirty="0" smtClean="0">
                <a:latin typeface="Microsoft YaHei" charset="-122"/>
                <a:ea typeface="Microsoft YaHei" charset="-122"/>
                <a:cs typeface="Microsoft YaHei" charset="-122"/>
              </a:rPr>
              <a:t>不纯正的真理</a:t>
            </a:r>
            <a:r>
              <a:rPr lang="en-US" altLang="zh-CN" sz="2200" dirty="0" smtClean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2200" dirty="0" smtClean="0">
                <a:latin typeface="Microsoft YaHei" charset="-122"/>
                <a:ea typeface="Microsoft YaHei" charset="-122"/>
                <a:cs typeface="Microsoft YaHei" charset="-122"/>
              </a:rPr>
              <a:t>福音</a:t>
            </a:r>
            <a:endParaRPr lang="en-US" altLang="zh-CN" sz="2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酵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304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逾越节的礼？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他（摩西）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因着信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，就守逾越节，行洒血的礼，免得那灭长子的临近以色列人。（希伯来书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因信称义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闲杂人？（出埃及记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问题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77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38303</TotalTime>
  <Words>924</Words>
  <Application>Microsoft Macintosh PowerPoint</Application>
  <PresentationFormat>Widescreen</PresentationFormat>
  <Paragraphs>97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DengXian</vt:lpstr>
      <vt:lpstr>Microsoft YaHei</vt:lpstr>
      <vt:lpstr>Arial</vt:lpstr>
      <vt:lpstr>Office Theme</vt:lpstr>
      <vt:lpstr>逾越节</vt:lpstr>
      <vt:lpstr>PowerPoint Presentation</vt:lpstr>
      <vt:lpstr>节期</vt:lpstr>
      <vt:lpstr>节期</vt:lpstr>
      <vt:lpstr>节期</vt:lpstr>
      <vt:lpstr>逾越节-预表耶稣基督</vt:lpstr>
      <vt:lpstr>酵</vt:lpstr>
      <vt:lpstr>酵</vt:lpstr>
      <vt:lpstr>问题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433</cp:revision>
  <cp:lastPrinted>2018-11-02T20:36:54Z</cp:lastPrinted>
  <dcterms:created xsi:type="dcterms:W3CDTF">2016-11-18T03:29:42Z</dcterms:created>
  <dcterms:modified xsi:type="dcterms:W3CDTF">2018-11-30T22:40:38Z</dcterms:modified>
</cp:coreProperties>
</file>